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5"/>
  </p:notesMasterIdLst>
  <p:sldIdLst>
    <p:sldId id="256" r:id="rId2"/>
    <p:sldId id="265" r:id="rId3"/>
    <p:sldId id="257" r:id="rId4"/>
    <p:sldId id="260" r:id="rId5"/>
    <p:sldId id="261" r:id="rId6"/>
    <p:sldId id="262" r:id="rId7"/>
    <p:sldId id="264" r:id="rId8"/>
    <p:sldId id="263" r:id="rId9"/>
    <p:sldId id="278" r:id="rId10"/>
    <p:sldId id="277" r:id="rId11"/>
    <p:sldId id="273" r:id="rId12"/>
    <p:sldId id="282" r:id="rId13"/>
    <p:sldId id="274" r:id="rId14"/>
    <p:sldId id="276" r:id="rId15"/>
    <p:sldId id="279" r:id="rId16"/>
    <p:sldId id="272" r:id="rId17"/>
    <p:sldId id="266" r:id="rId18"/>
    <p:sldId id="267" r:id="rId19"/>
    <p:sldId id="268" r:id="rId20"/>
    <p:sldId id="269" r:id="rId21"/>
    <p:sldId id="270" r:id="rId22"/>
    <p:sldId id="28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84"/>
    <p:restoredTop sz="86458"/>
  </p:normalViewPr>
  <p:slideViewPr>
    <p:cSldViewPr snapToGrid="0" snapToObjects="1">
      <p:cViewPr varScale="1">
        <p:scale>
          <a:sx n="87" d="100"/>
          <a:sy n="87" d="100"/>
        </p:scale>
        <p:origin x="384" y="200"/>
      </p:cViewPr>
      <p:guideLst/>
    </p:cSldViewPr>
  </p:slideViewPr>
  <p:outlineViewPr>
    <p:cViewPr>
      <p:scale>
        <a:sx n="33" d="100"/>
        <a:sy n="33" d="100"/>
      </p:scale>
      <p:origin x="0" y="-19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5938F-FE07-9C48-B317-69F013951482}" type="datetimeFigureOut">
              <a:rPr lang="es-ES_tradnl" smtClean="0"/>
              <a:t>8/3/21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3880-6DBF-E146-87EF-5CA8E3513F5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253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1310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68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96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915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270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936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425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5549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787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05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114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racleofbacon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6811-059C-214C-8249-3FD1F0F04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Social Network Analysis: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E416-852E-A348-8B09-C5C748AA5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202175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Melissa Whatley, PhD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Belk Center for Community College Leadership and Research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Carolina State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0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1B8-30EE-D548-B013-B5F8F97A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9808-8BFF-1548-8AEB-CB666AA11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One-mode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actors come from the same set (e.g., students at a university)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Two-mode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Actors come from different sets (e.g., non-profit organizations and the entities that benefit)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special case: Affiliation networks</a:t>
            </a:r>
          </a:p>
        </p:txBody>
      </p:sp>
    </p:spTree>
    <p:extLst>
      <p:ext uri="{BB962C8B-B14F-4D97-AF65-F5344CB8AC3E}">
        <p14:creationId xmlns:p14="http://schemas.microsoft.com/office/powerpoint/2010/main" val="214837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7DAA-0653-0C41-B80C-AF81879E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7896-3AE6-0444-9B61-BFE1D602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41318"/>
            <a:ext cx="7729728" cy="283921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variables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ties in a network like? (e.g., business transactions, friendships, trade between different countries)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variables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of actor attributes (e.g., profits of a business, participation in certain educational activities, number of employees)</a:t>
            </a:r>
          </a:p>
        </p:txBody>
      </p:sp>
    </p:spTree>
    <p:extLst>
      <p:ext uri="{BB962C8B-B14F-4D97-AF65-F5344CB8AC3E}">
        <p14:creationId xmlns:p14="http://schemas.microsoft.com/office/powerpoint/2010/main" val="166427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B1FC-7F9F-894A-A1CB-72514B93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collect network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3BCE-C4A8-A643-A093-19419945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 numCol="2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free recall, rankings, free recall or choice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questionnaires, but when oral data collection is more appropriate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interaction patterns among people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Archival records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political interactions among nations, memberships in organizations/clubs/etc.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manipulations of who is allowed to interact with who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techniques: Diaries, ego-centered, small world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interactions of a single person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individual’s record of who they interact with - Six degrees of Kevin Bacon (</a:t>
            </a:r>
            <a:r>
              <a:rPr lang="en-US" sz="1400" dirty="0">
                <a:hlinkClick r:id="rId2"/>
              </a:rPr>
              <a:t>https://oracleofbacon.org/</a:t>
            </a:r>
            <a:r>
              <a:rPr lang="en-US" sz="1400" dirty="0"/>
              <a:t>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given node isn’t likely to be neighbors to everyone, but neighbors are likely neighbors (small world)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mall-world network - Wikipedia">
            <a:extLst>
              <a:ext uri="{FF2B5EF4-FFF2-40B4-BE49-F238E27FC236}">
                <a16:creationId xmlns:a16="http://schemas.microsoft.com/office/drawing/2014/main" id="{DF817E9F-022A-8041-BB00-37BE2B3D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2051653"/>
            <a:ext cx="3328416" cy="2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8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2A5D-FF95-D648-9D08-F66D04BC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in network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508F-0257-AA40-B670-9810DB14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 you remember everyone that you interacted with last week?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Is your definition of “friendship” the same as your neighbor’s? Are there people in your life who blur the lines between friend and colleague?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I asked you today to list your five best friends, would your answer be the same as a week ago?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error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I ask you to “list your three best friends”, would that be an exhaustive list of your best friends?</a:t>
            </a:r>
          </a:p>
        </p:txBody>
      </p:sp>
    </p:spTree>
    <p:extLst>
      <p:ext uri="{BB962C8B-B14F-4D97-AF65-F5344CB8AC3E}">
        <p14:creationId xmlns:p14="http://schemas.microsoft.com/office/powerpoint/2010/main" val="387920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2540-E6F0-7849-B435-EEA2E24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in network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8E8E-BD27-6A4F-A561-14870753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issues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consent from individuals who are mentioned by other individuals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 who are observed, but not part of your population of interest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know when a network is “complete”? Our definitions of boundaries are sometimes arbitrary.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s-ES_trad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F671B7-63FD-4A49-AF16-0D665033F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s-ES_tradnl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r>
              <a:rPr lang="es-ES_tradnl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endParaRPr lang="es-ES_tradnl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67BC-06D2-EF4B-BCA8-52C093CA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933F-3352-9E46-B1E3-D7DC9215A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425" y="2638044"/>
            <a:ext cx="10098740" cy="362828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the network tell us something about the movement of things (e.g., information, diseases, power) within the network.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a graph organized around its most central points?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centrality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 centrality</a:t>
            </a:r>
          </a:p>
        </p:txBody>
      </p:sp>
    </p:spTree>
    <p:extLst>
      <p:ext uri="{BB962C8B-B14F-4D97-AF65-F5344CB8AC3E}">
        <p14:creationId xmlns:p14="http://schemas.microsoft.com/office/powerpoint/2010/main" val="11295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E1E6-8F37-044E-A4FA-3AA3A3D4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FC88-A8CF-A248-8E36-B9E2E3843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ties that involve a given node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directed graphs: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In-degree centrality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Out-degree centrality</a:t>
            </a:r>
          </a:p>
        </p:txBody>
      </p:sp>
      <p:pic>
        <p:nvPicPr>
          <p:cNvPr id="4" name="Picture 3" descr="A picture containing sky, top, person&#10;&#10;Description automatically generated">
            <a:extLst>
              <a:ext uri="{FF2B5EF4-FFF2-40B4-BE49-F238E27FC236}">
                <a16:creationId xmlns:a16="http://schemas.microsoft.com/office/drawing/2014/main" id="{2B650025-210F-814D-AD0A-02F6E86C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00FECF-724D-3748-B1C6-61CB0254CA89}"/>
              </a:ext>
            </a:extLst>
          </p:cNvPr>
          <p:cNvSpPr/>
          <p:nvPr/>
        </p:nvSpPr>
        <p:spPr>
          <a:xfrm>
            <a:off x="7418637" y="2966998"/>
            <a:ext cx="1012372" cy="117565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07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CA345-266B-3F41-9FD8-DA0057D5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0BAF-3D49-6A42-979E-9C5EA6F2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of the sum of the distances to all other nodes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time of arrival of a piece of information (like in a gossip network)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B: 1/14 (0.07)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E: 1/16 (0.06)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J: 1/29 (0.03)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three nodes (B, E, and G) have the highest degree centrality.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0DB8F-080A-D14B-8CFA-C08C863B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18642"/>
            <a:ext cx="6250769" cy="3859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F5D5C7-1F0D-814D-A6A8-84521E516AF2}"/>
              </a:ext>
            </a:extLst>
          </p:cNvPr>
          <p:cNvSpPr txBox="1"/>
          <p:nvPr/>
        </p:nvSpPr>
        <p:spPr>
          <a:xfrm>
            <a:off x="5005953" y="5625885"/>
            <a:ext cx="654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B: 1+1+2+1+2+1+1+2+3=14</a:t>
            </a:r>
          </a:p>
        </p:txBody>
      </p:sp>
    </p:spTree>
    <p:extLst>
      <p:ext uri="{BB962C8B-B14F-4D97-AF65-F5344CB8AC3E}">
        <p14:creationId xmlns:p14="http://schemas.microsoft.com/office/powerpoint/2010/main" val="290897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50419-FA9F-8949-873F-0BAD63EA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7C52F-3172-5A42-A6CE-DC6C12BE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times that a node acts like a “bridge” between two other nodes.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can pass information between: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and Bridget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and Doug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and Charles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Charles can pass information between: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and Michael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Doug, Bridget, and Michael receive information, but they don’t pass it on to anyone else.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doesn’t receive information from anyone.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E4FDC-A63C-6744-8D69-610CBD7B3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22"/>
          <a:stretch/>
        </p:blipFill>
        <p:spPr>
          <a:xfrm>
            <a:off x="5297763" y="1137049"/>
            <a:ext cx="6250769" cy="4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3489-6F78-864D-B724-3A7194A1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7FCB1-0074-244D-8148-5158BE5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network analysis?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terminology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data and issues in data collection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 measures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a network</a:t>
            </a:r>
          </a:p>
        </p:txBody>
      </p:sp>
    </p:spTree>
    <p:extLst>
      <p:ext uri="{BB962C8B-B14F-4D97-AF65-F5344CB8AC3E}">
        <p14:creationId xmlns:p14="http://schemas.microsoft.com/office/powerpoint/2010/main" val="253266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8FA52-1352-544A-A16A-8D95BDE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Eigenvector centrality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164D8-EAE8-C749-B8D1-8219ED13E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92498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the centralities of the nodes to which a node is connected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E.g., Being friends with influential people increases your own influence.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high eigenvector value means that a node is connected to other nodes that also have high scores.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Google’s PageRank uses a flavor of eigenvector centrality</a:t>
                </a:r>
              </a:p>
              <a:p>
                <a:pPr>
                  <a:lnSpc>
                    <a:spcPct val="90000"/>
                  </a:lnSpc>
                </a:pPr>
                <a:endPara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s-ES" sz="1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s-ES" sz="1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ES" sz="1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set of neighbors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1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constant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164D8-EAE8-C749-B8D1-8219ED13E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924988"/>
              </a:xfrm>
              <a:blipFill>
                <a:blip r:embed="rId3"/>
                <a:stretch>
                  <a:fillRect l="-376" t="-1290" b="-1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9CD565-8242-6644-B456-BA5DF85C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0D99-3019-4C45-BF72-EA03F6B6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D474F-4D9B-9A4E-8DC4-64B300B8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Wasserman, S., &amp; Faust, J. (1994).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 analysis: Methods and 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Cambridge University Press.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Scott, J. (2013).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 Analysis.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González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Canché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M.S. (2019). Geographical, statistical, and qualitative network analysis: A multifaceted method-bridging tool to reveal and model meaningful structures in education research.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Education: Handbook of Theory and Research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R code that follows along with examples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Tuesday: Peer Effects</a:t>
            </a:r>
          </a:p>
        </p:txBody>
      </p:sp>
    </p:spTree>
    <p:extLst>
      <p:ext uri="{BB962C8B-B14F-4D97-AF65-F5344CB8AC3E}">
        <p14:creationId xmlns:p14="http://schemas.microsoft.com/office/powerpoint/2010/main" val="652690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30CA-FDF6-314D-B529-1CB425F8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An advice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52C9B-C5A6-F547-9D1A-6652AFB46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edgelist.csv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information about an advice network.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“from” indicates who is asking advice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“to” indicates who is providing advice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“weight” accounts for how many times a week the exchange happens</a:t>
            </a:r>
          </a:p>
        </p:txBody>
      </p:sp>
    </p:spTree>
    <p:extLst>
      <p:ext uri="{BB962C8B-B14F-4D97-AF65-F5344CB8AC3E}">
        <p14:creationId xmlns:p14="http://schemas.microsoft.com/office/powerpoint/2010/main" val="229287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7FAD-E820-DC41-B608-A083BA22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An advice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1B76-CA85-4040-8714-49ED91A39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your working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packages you’ll need for this practice activity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RColorBrewer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I’ve given you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edgelist.csv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centrality measures for all the actors in the advice network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actors have the highest values for each centrality measure? What do these differences tell us about the role of these actors in the network?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visualization of the network that illustrates how individuals act as “bridges” within the network. Make the nodes of your network blue.</a:t>
            </a:r>
          </a:p>
          <a:p>
            <a:pPr marL="342900" indent="-342900">
              <a:buFont typeface="+mj-lt"/>
              <a:buAutoNum type="arabicPeriod"/>
            </a:pP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6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E136-2AAE-2647-95F2-C485208B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network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2413D-1A87-8949-95C3-00A27B98E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are the fundamental unit of social analysis (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Emirbayer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1997)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social world does not consist of independent, static actors, but rather social entities that build connections.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network analysis is to capture the structure of networks and consequently enhance our understanding of actions taken by different groups of social actors (Wasserman &amp; Faust, 1994).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examples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91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E693-99BF-F345-85A6-E741751D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Weak Ties (</a:t>
            </a:r>
            <a:r>
              <a:rPr lang="en-US" sz="24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Granovetter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0F8C-0F46-1E40-8B9B-61194FB58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people learn about job opportunities?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job opportunities was more likely to be obtained from “weak ties” rather than strong 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AFA71-B06C-5849-9BCB-AA8B0CF3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2588926"/>
            <a:ext cx="5869752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7033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E79C-2375-9841-B5FE-2220B31C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Voting contagious? (Nickerson, 2008)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90B1-25D6-EB4F-A0BE-3D7A0322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experiment:  Two get-out-the-vote campaigns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voting behavior of other people in your household relate to your own voting behavior?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increased propensity to vote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AA2E4-118C-1E4D-B82F-C1D43DC3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2588926"/>
            <a:ext cx="6046552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5762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9E2B-15A7-FC49-90FB-D273AD15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 of the renaissance state in Italy (Padgett &amp; Ansell, 1993)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552A-32DA-0C43-B8BD-63242010D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Premise: Medici political control was produced by network 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disjunctures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only that family spanned.</a:t>
            </a:r>
          </a:p>
          <a:p>
            <a:pPr>
              <a:lnSpc>
                <a:spcPct val="90000"/>
              </a:lnSpc>
            </a:pP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Cosimo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de’ Medici</a:t>
            </a:r>
          </a:p>
          <a:p>
            <a:pPr>
              <a:lnSpc>
                <a:spcPct val="90000"/>
              </a:lnSpc>
            </a:pP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 in peoples’ actual lives are the building blocks of state 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2481-93BB-CE4E-8FAF-667EB259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03" y="2588926"/>
            <a:ext cx="5002630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6673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CD2E-9E0D-9A4B-BF33-7935685F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E3BB-2058-B944-A7E7-DE30CAC1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neuroscience (e.g., connections in the brain)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networks (e.g., interactions among molecules)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networks (e.g., finding efficient bus routes)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networks (e.g., terrorist networks)</a:t>
            </a:r>
          </a:p>
        </p:txBody>
      </p:sp>
    </p:spTree>
    <p:extLst>
      <p:ext uri="{BB962C8B-B14F-4D97-AF65-F5344CB8AC3E}">
        <p14:creationId xmlns:p14="http://schemas.microsoft.com/office/powerpoint/2010/main" val="28059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A001-1FC7-DB48-B616-F1F0A5ED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2" y="964692"/>
            <a:ext cx="4793758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A89921-1164-45C1-A0BD-D886ED81D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1D10BB-9AE8-4E9F-9216-28410D42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AA20B-754A-AF4C-BA8D-1944FF46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2" y="862993"/>
            <a:ext cx="2880360" cy="25923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A0A723-767F-431F-AD54-8BF0BBFDD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1731"/>
            <a:ext cx="2111317" cy="2065869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227EF-9CD8-446C-B588-658A93092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8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CBDC65-9EA1-469B-A825-5AF7F31A2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2548467"/>
            <a:ext cx="2111317" cy="287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395FA-4237-9D47-BD02-A3E13AC6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50" y="3133078"/>
            <a:ext cx="1783661" cy="17033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DF4-D77F-8944-BB8A-41F2D94AB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2" y="2475145"/>
            <a:ext cx="4793757" cy="340925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Node/Vertex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Edge/Link/Tie (can be weighted or unweighted)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Directed/Undirected Networks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Attribute: Another characteristic of a node (e.g., if your nodes are people, maybe gender, race/ethnicity, socioeconomic status, etc.)</a:t>
            </a:r>
          </a:p>
        </p:txBody>
      </p:sp>
    </p:spTree>
    <p:extLst>
      <p:ext uri="{BB962C8B-B14F-4D97-AF65-F5344CB8AC3E}">
        <p14:creationId xmlns:p14="http://schemas.microsoft.com/office/powerpoint/2010/main" val="28772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874934-DC06-854A-8D30-98126AF32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8969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A3D5DF-1A5F-4009-9779-F473FEE10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8" r="34847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65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1285</Words>
  <Application>Microsoft Macintosh PowerPoint</Application>
  <PresentationFormat>Widescreen</PresentationFormat>
  <Paragraphs>150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Times New Roman</vt:lpstr>
      <vt:lpstr>Parcel</vt:lpstr>
      <vt:lpstr>Introduction to Social Network Analysis: Part 1</vt:lpstr>
      <vt:lpstr>Part 1</vt:lpstr>
      <vt:lpstr>What is network analysis?</vt:lpstr>
      <vt:lpstr>The Strength of Weak Ties (Granovetter, 1974)</vt:lpstr>
      <vt:lpstr>Is Voting contagious? (Nickerson, 2008)</vt:lpstr>
      <vt:lpstr>Birth of the renaissance state in Italy (Padgett &amp; Ansell, 1993)</vt:lpstr>
      <vt:lpstr>Other examples</vt:lpstr>
      <vt:lpstr>terminology</vt:lpstr>
      <vt:lpstr>Network Data</vt:lpstr>
      <vt:lpstr>Network Data</vt:lpstr>
      <vt:lpstr>Network data</vt:lpstr>
      <vt:lpstr>How to collect network data?</vt:lpstr>
      <vt:lpstr>Issues in network data collection</vt:lpstr>
      <vt:lpstr>Issues in network data collection</vt:lpstr>
      <vt:lpstr>Centrality Measures</vt:lpstr>
      <vt:lpstr>Centrality measures</vt:lpstr>
      <vt:lpstr>Degree centrality</vt:lpstr>
      <vt:lpstr>Closeness centrality</vt:lpstr>
      <vt:lpstr>Betweenness centrality</vt:lpstr>
      <vt:lpstr>Eigenvector centrality</vt:lpstr>
      <vt:lpstr>Reading recommendations</vt:lpstr>
      <vt:lpstr>Practice: An advice network</vt:lpstr>
      <vt:lpstr>Practice: An advice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Social Network Analysis: Part 1</dc:title>
  <dc:creator>Melissa Whatley</dc:creator>
  <cp:lastModifiedBy> </cp:lastModifiedBy>
  <cp:revision>8</cp:revision>
  <dcterms:created xsi:type="dcterms:W3CDTF">2020-09-18T20:26:51Z</dcterms:created>
  <dcterms:modified xsi:type="dcterms:W3CDTF">2021-03-08T15:35:06Z</dcterms:modified>
</cp:coreProperties>
</file>